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6" r:id="rId2"/>
    <p:sldId id="259" r:id="rId3"/>
    <p:sldId id="257" r:id="rId4"/>
    <p:sldId id="260" r:id="rId5"/>
    <p:sldId id="261" r:id="rId6"/>
    <p:sldId id="258" r:id="rId7"/>
    <p:sldId id="262" r:id="rId8"/>
    <p:sldId id="263" r:id="rId9"/>
    <p:sldId id="284" r:id="rId10"/>
    <p:sldId id="270" r:id="rId11"/>
    <p:sldId id="272" r:id="rId12"/>
    <p:sldId id="273" r:id="rId13"/>
    <p:sldId id="274" r:id="rId14"/>
    <p:sldId id="275" r:id="rId15"/>
    <p:sldId id="276" r:id="rId16"/>
    <p:sldId id="277" r:id="rId17"/>
    <p:sldId id="264" r:id="rId18"/>
    <p:sldId id="265" r:id="rId19"/>
    <p:sldId id="280" r:id="rId20"/>
    <p:sldId id="281" r:id="rId21"/>
    <p:sldId id="282" r:id="rId22"/>
    <p:sldId id="283" r:id="rId23"/>
    <p:sldId id="266"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1" d="100"/>
          <a:sy n="111"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46E5B-5209-4A36-8556-8AA833F5E67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43A422DF-3711-4131-B367-F6769B1862E2}">
      <dgm:prSet phldrT="[Text]"/>
      <dgm:spPr/>
      <dgm:t>
        <a:bodyPr/>
        <a:lstStyle/>
        <a:p>
          <a:r>
            <a:rPr lang="en-US" dirty="0"/>
            <a:t>Intense Emotions</a:t>
          </a:r>
        </a:p>
      </dgm:t>
    </dgm:pt>
    <dgm:pt modelId="{E45306A3-655D-4AAE-886F-38A47D27908B}" type="parTrans" cxnId="{F06184B5-BE26-405A-9A1E-382B9582BE22}">
      <dgm:prSet/>
      <dgm:spPr/>
      <dgm:t>
        <a:bodyPr/>
        <a:lstStyle/>
        <a:p>
          <a:endParaRPr lang="en-US"/>
        </a:p>
      </dgm:t>
    </dgm:pt>
    <dgm:pt modelId="{D2A22591-4780-4991-8DF5-D88FCB77F194}" type="sibTrans" cxnId="{F06184B5-BE26-405A-9A1E-382B9582BE22}">
      <dgm:prSet/>
      <dgm:spPr/>
      <dgm:t>
        <a:bodyPr/>
        <a:lstStyle/>
        <a:p>
          <a:endParaRPr lang="en-US"/>
        </a:p>
      </dgm:t>
    </dgm:pt>
    <dgm:pt modelId="{37F9A257-463B-4629-B762-34A550F4B904}">
      <dgm:prSet phldrT="[Text]"/>
      <dgm:spPr/>
      <dgm:t>
        <a:bodyPr/>
        <a:lstStyle/>
        <a:p>
          <a:r>
            <a:rPr lang="en-US" dirty="0"/>
            <a:t>Rational thinking</a:t>
          </a:r>
        </a:p>
      </dgm:t>
    </dgm:pt>
    <dgm:pt modelId="{B6EB08B5-52D2-49D7-B705-EF81D099B841}" type="parTrans" cxnId="{B5CA8A72-76BA-4DC9-B741-E734C0C8337D}">
      <dgm:prSet/>
      <dgm:spPr/>
      <dgm:t>
        <a:bodyPr/>
        <a:lstStyle/>
        <a:p>
          <a:endParaRPr lang="en-US"/>
        </a:p>
      </dgm:t>
    </dgm:pt>
    <dgm:pt modelId="{6295CA2B-0FC2-46BD-A050-1D96E53F317F}" type="sibTrans" cxnId="{B5CA8A72-76BA-4DC9-B741-E734C0C8337D}">
      <dgm:prSet/>
      <dgm:spPr/>
      <dgm:t>
        <a:bodyPr/>
        <a:lstStyle/>
        <a:p>
          <a:endParaRPr lang="en-US"/>
        </a:p>
      </dgm:t>
    </dgm:pt>
    <dgm:pt modelId="{4AF9D015-83F9-4AE3-A716-9765E65BB4BA}" type="pres">
      <dgm:prSet presAssocID="{DF246E5B-5209-4A36-8556-8AA833F5E670}" presName="compositeShape" presStyleCnt="0">
        <dgm:presLayoutVars>
          <dgm:chMax val="2"/>
          <dgm:dir/>
          <dgm:resizeHandles val="exact"/>
        </dgm:presLayoutVars>
      </dgm:prSet>
      <dgm:spPr/>
    </dgm:pt>
    <dgm:pt modelId="{24688D17-3192-44F9-92DE-2BD55F481DAA}" type="pres">
      <dgm:prSet presAssocID="{DF246E5B-5209-4A36-8556-8AA833F5E670}" presName="divider" presStyleLbl="fgShp" presStyleIdx="0" presStyleCnt="1" custLinFactNeighborX="-603" custLinFactNeighborY="2338"/>
      <dgm:spPr/>
    </dgm:pt>
    <dgm:pt modelId="{071B1E59-9E9D-4E08-9C20-F43A3A96E396}" type="pres">
      <dgm:prSet presAssocID="{43A422DF-3711-4131-B367-F6769B1862E2}" presName="downArrow" presStyleLbl="node1" presStyleIdx="0" presStyleCnt="2" custLinFactNeighborX="1667" custLinFactNeighborY="9375"/>
      <dgm:spPr/>
    </dgm:pt>
    <dgm:pt modelId="{EA0D0383-961A-48EF-84FB-0FED90B1BCE0}" type="pres">
      <dgm:prSet presAssocID="{43A422DF-3711-4131-B367-F6769B1862E2}" presName="downArrowText" presStyleLbl="revTx" presStyleIdx="0" presStyleCnt="2">
        <dgm:presLayoutVars>
          <dgm:bulletEnabled val="1"/>
        </dgm:presLayoutVars>
      </dgm:prSet>
      <dgm:spPr/>
    </dgm:pt>
    <dgm:pt modelId="{D9FBE23D-75A1-4EA9-AD70-16E99B23C2D8}" type="pres">
      <dgm:prSet presAssocID="{37F9A257-463B-4629-B762-34A550F4B904}" presName="upArrow" presStyleLbl="node1" presStyleIdx="1" presStyleCnt="2"/>
      <dgm:spPr/>
    </dgm:pt>
    <dgm:pt modelId="{46C08692-EB22-4A5C-9E2E-AF8A34BD7EF1}" type="pres">
      <dgm:prSet presAssocID="{37F9A257-463B-4629-B762-34A550F4B904}" presName="upArrowText" presStyleLbl="revTx" presStyleIdx="1" presStyleCnt="2">
        <dgm:presLayoutVars>
          <dgm:bulletEnabled val="1"/>
        </dgm:presLayoutVars>
      </dgm:prSet>
      <dgm:spPr/>
    </dgm:pt>
  </dgm:ptLst>
  <dgm:cxnLst>
    <dgm:cxn modelId="{25B4A806-6F07-4A87-B7C4-95AFBDEB5B71}" type="presOf" srcId="{37F9A257-463B-4629-B762-34A550F4B904}" destId="{46C08692-EB22-4A5C-9E2E-AF8A34BD7EF1}" srcOrd="0" destOrd="0" presId="urn:microsoft.com/office/officeart/2005/8/layout/arrow3"/>
    <dgm:cxn modelId="{39876B2A-69D8-4B31-97E2-6767598A9571}" type="presOf" srcId="{DF246E5B-5209-4A36-8556-8AA833F5E670}" destId="{4AF9D015-83F9-4AE3-A716-9765E65BB4BA}" srcOrd="0" destOrd="0" presId="urn:microsoft.com/office/officeart/2005/8/layout/arrow3"/>
    <dgm:cxn modelId="{B5CA8A72-76BA-4DC9-B741-E734C0C8337D}" srcId="{DF246E5B-5209-4A36-8556-8AA833F5E670}" destId="{37F9A257-463B-4629-B762-34A550F4B904}" srcOrd="1" destOrd="0" parTransId="{B6EB08B5-52D2-49D7-B705-EF81D099B841}" sibTransId="{6295CA2B-0FC2-46BD-A050-1D96E53F317F}"/>
    <dgm:cxn modelId="{F06184B5-BE26-405A-9A1E-382B9582BE22}" srcId="{DF246E5B-5209-4A36-8556-8AA833F5E670}" destId="{43A422DF-3711-4131-B367-F6769B1862E2}" srcOrd="0" destOrd="0" parTransId="{E45306A3-655D-4AAE-886F-38A47D27908B}" sibTransId="{D2A22591-4780-4991-8DF5-D88FCB77F194}"/>
    <dgm:cxn modelId="{74CAE8D3-AB91-4230-A11D-F22E661CA343}" type="presOf" srcId="{43A422DF-3711-4131-B367-F6769B1862E2}" destId="{EA0D0383-961A-48EF-84FB-0FED90B1BCE0}" srcOrd="0" destOrd="0" presId="urn:microsoft.com/office/officeart/2005/8/layout/arrow3"/>
    <dgm:cxn modelId="{3035973D-D828-4F65-B673-D083AFD825F3}" type="presParOf" srcId="{4AF9D015-83F9-4AE3-A716-9765E65BB4BA}" destId="{24688D17-3192-44F9-92DE-2BD55F481DAA}" srcOrd="0" destOrd="0" presId="urn:microsoft.com/office/officeart/2005/8/layout/arrow3"/>
    <dgm:cxn modelId="{5051D339-EEF5-457B-9400-2ED3C92E9729}" type="presParOf" srcId="{4AF9D015-83F9-4AE3-A716-9765E65BB4BA}" destId="{071B1E59-9E9D-4E08-9C20-F43A3A96E396}" srcOrd="1" destOrd="0" presId="urn:microsoft.com/office/officeart/2005/8/layout/arrow3"/>
    <dgm:cxn modelId="{A66436B5-3D4B-480F-97AE-63F296D1B82E}" type="presParOf" srcId="{4AF9D015-83F9-4AE3-A716-9765E65BB4BA}" destId="{EA0D0383-961A-48EF-84FB-0FED90B1BCE0}" srcOrd="2" destOrd="0" presId="urn:microsoft.com/office/officeart/2005/8/layout/arrow3"/>
    <dgm:cxn modelId="{F353A68F-F1B4-4364-A6E0-F94EF56EDDA4}" type="presParOf" srcId="{4AF9D015-83F9-4AE3-A716-9765E65BB4BA}" destId="{D9FBE23D-75A1-4EA9-AD70-16E99B23C2D8}" srcOrd="3" destOrd="0" presId="urn:microsoft.com/office/officeart/2005/8/layout/arrow3"/>
    <dgm:cxn modelId="{FF0274C5-7E35-4F29-80AE-AD5361AF5F42}" type="presParOf" srcId="{4AF9D015-83F9-4AE3-A716-9765E65BB4BA}" destId="{46C08692-EB22-4A5C-9E2E-AF8A34BD7EF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88D17-3192-44F9-92DE-2BD55F481DAA}">
      <dsp:nvSpPr>
        <dsp:cNvPr id="0" name=""/>
        <dsp:cNvSpPr/>
      </dsp:nvSpPr>
      <dsp:spPr>
        <a:xfrm rot="21300000">
          <a:off x="345506" y="800662"/>
          <a:ext cx="4492541" cy="393046"/>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B1E59-9E9D-4E08-9C20-F43A3A96E396}">
      <dsp:nvSpPr>
        <dsp:cNvPr id="0" name=""/>
        <dsp:cNvSpPr/>
      </dsp:nvSpPr>
      <dsp:spPr>
        <a:xfrm>
          <a:off x="647949" y="171303"/>
          <a:ext cx="1555066" cy="783101"/>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D0383-961A-48EF-84FB-0FED90B1BCE0}">
      <dsp:nvSpPr>
        <dsp:cNvPr id="0" name=""/>
        <dsp:cNvSpPr/>
      </dsp:nvSpPr>
      <dsp:spPr>
        <a:xfrm>
          <a:off x="2747283" y="0"/>
          <a:ext cx="1658737" cy="82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Intense Emotions</a:t>
          </a:r>
        </a:p>
      </dsp:txBody>
      <dsp:txXfrm>
        <a:off x="2747283" y="0"/>
        <a:ext cx="1658737" cy="822256"/>
      </dsp:txXfrm>
    </dsp:sp>
    <dsp:sp modelId="{D9FBE23D-75A1-4EA9-AD70-16E99B23C2D8}">
      <dsp:nvSpPr>
        <dsp:cNvPr id="0" name=""/>
        <dsp:cNvSpPr/>
      </dsp:nvSpPr>
      <dsp:spPr>
        <a:xfrm>
          <a:off x="3006461" y="1076764"/>
          <a:ext cx="1555066" cy="783101"/>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08692-EB22-4A5C-9E2E-AF8A34BD7EF1}">
      <dsp:nvSpPr>
        <dsp:cNvPr id="0" name=""/>
        <dsp:cNvSpPr/>
      </dsp:nvSpPr>
      <dsp:spPr>
        <a:xfrm>
          <a:off x="777533" y="1135497"/>
          <a:ext cx="1658737" cy="82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Rational thinking</a:t>
          </a:r>
        </a:p>
      </dsp:txBody>
      <dsp:txXfrm>
        <a:off x="777533" y="1135497"/>
        <a:ext cx="1658737" cy="82225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10AA8-3FAF-45AF-A183-5E34C8597B4C}"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0AD32-17F3-4A74-BDD2-37C6F753F23F}" type="slidenum">
              <a:rPr lang="en-US" smtClean="0"/>
              <a:t>‹#›</a:t>
            </a:fld>
            <a:endParaRPr lang="en-US"/>
          </a:p>
        </p:txBody>
      </p:sp>
    </p:spTree>
    <p:extLst>
      <p:ext uri="{BB962C8B-B14F-4D97-AF65-F5344CB8AC3E}">
        <p14:creationId xmlns:p14="http://schemas.microsoft.com/office/powerpoint/2010/main" val="331739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AC431F0A-C780-41D2-8738-ADC2FD16ACED}" type="datetimeFigureOut">
              <a:rPr lang="en-US" smtClean="0"/>
              <a:t>6/3/2024</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D029877-A453-49E9-9F09-E07065C79D41}"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144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31F0A-C780-41D2-8738-ADC2FD16ACED}"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254571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31F0A-C780-41D2-8738-ADC2FD16ACED}"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333514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31F0A-C780-41D2-8738-ADC2FD16ACED}"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9877-A453-49E9-9F09-E07065C79D41}"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921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31F0A-C780-41D2-8738-ADC2FD16ACED}"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281968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C431F0A-C780-41D2-8738-ADC2FD16ACED}"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3838182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C431F0A-C780-41D2-8738-ADC2FD16ACED}"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289322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31F0A-C780-41D2-8738-ADC2FD16ACED}"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420582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31F0A-C780-41D2-8738-ADC2FD16ACED}"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4092355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0357684-8D00-4BC6-90FF-3E47CB05762C}" type="datetimeFigureOut">
              <a:rPr lang="en-US"/>
              <a:pPr>
                <a:defRPr/>
              </a:pPr>
              <a:t>6/3/2024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3BA2CC0-1AA9-40FD-8427-8CA4839BC5AE}" type="slidenum">
              <a:rPr lang="en-US" altLang="en-US"/>
              <a:pPr/>
              <a:t>‹#›</a:t>
            </a:fld>
            <a:endParaRPr lang="en-US" altLang="en-US"/>
          </a:p>
        </p:txBody>
      </p:sp>
    </p:spTree>
    <p:extLst>
      <p:ext uri="{BB962C8B-B14F-4D97-AF65-F5344CB8AC3E}">
        <p14:creationId xmlns:p14="http://schemas.microsoft.com/office/powerpoint/2010/main" val="28930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31F0A-C780-41D2-8738-ADC2FD16ACED}"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30361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431F0A-C780-41D2-8738-ADC2FD16ACED}"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334624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31F0A-C780-41D2-8738-ADC2FD16ACED}"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259181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31F0A-C780-41D2-8738-ADC2FD16ACED}"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22219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31F0A-C780-41D2-8738-ADC2FD16ACED}"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113857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31F0A-C780-41D2-8738-ADC2FD16ACED}"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64841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31F0A-C780-41D2-8738-ADC2FD16ACED}"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415216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31F0A-C780-41D2-8738-ADC2FD16ACED}"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9877-A453-49E9-9F09-E07065C79D41}" type="slidenum">
              <a:rPr lang="en-US" smtClean="0"/>
              <a:t>‹#›</a:t>
            </a:fld>
            <a:endParaRPr lang="en-US"/>
          </a:p>
        </p:txBody>
      </p:sp>
    </p:spTree>
    <p:extLst>
      <p:ext uri="{BB962C8B-B14F-4D97-AF65-F5344CB8AC3E}">
        <p14:creationId xmlns:p14="http://schemas.microsoft.com/office/powerpoint/2010/main" val="268429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AC431F0A-C780-41D2-8738-ADC2FD16ACED}" type="datetimeFigureOut">
              <a:rPr lang="en-US" smtClean="0"/>
              <a:t>6/3/2024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AD029877-A453-49E9-9F09-E07065C79D41}" type="slidenum">
              <a:rPr lang="en-US" smtClean="0"/>
              <a:t>‹#›</a:t>
            </a:fld>
            <a:endParaRPr lang="en-US"/>
          </a:p>
        </p:txBody>
      </p:sp>
    </p:spTree>
    <p:extLst>
      <p:ext uri="{BB962C8B-B14F-4D97-AF65-F5344CB8AC3E}">
        <p14:creationId xmlns:p14="http://schemas.microsoft.com/office/powerpoint/2010/main" val="38273545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5ksC0Yl348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pghxPFKA_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De-escalating youth</a:t>
            </a:r>
          </a:p>
        </p:txBody>
      </p:sp>
      <p:sp>
        <p:nvSpPr>
          <p:cNvPr id="3" name="Subtitle 2"/>
          <p:cNvSpPr>
            <a:spLocks noGrp="1"/>
          </p:cNvSpPr>
          <p:nvPr>
            <p:ph type="subTitle" idx="1"/>
          </p:nvPr>
        </p:nvSpPr>
        <p:spPr/>
        <p:txBody>
          <a:bodyPr/>
          <a:lstStyle/>
          <a:p>
            <a:r>
              <a:rPr lang="en-US" dirty="0" err="1"/>
              <a:t>Ofc</a:t>
            </a:r>
            <a:r>
              <a:rPr lang="en-US" dirty="0"/>
              <a:t>. Joshua R. Wallace, Northampton </a:t>
            </a:r>
            <a:r>
              <a:rPr lang="en-US" dirty="0" err="1"/>
              <a:t>POlice</a:t>
            </a:r>
            <a:endParaRPr lang="en-US" dirty="0"/>
          </a:p>
        </p:txBody>
      </p:sp>
    </p:spTree>
    <p:extLst>
      <p:ext uri="{BB962C8B-B14F-4D97-AF65-F5344CB8AC3E}">
        <p14:creationId xmlns:p14="http://schemas.microsoft.com/office/powerpoint/2010/main" val="135216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76754" y="0"/>
            <a:ext cx="7772400" cy="1752600"/>
          </a:xfrm>
        </p:spPr>
        <p:txBody>
          <a:bodyPr>
            <a:normAutofit fontScale="90000"/>
          </a:bodyPr>
          <a:lstStyle/>
          <a:p>
            <a:pPr algn="ctr" eaLnBrk="1" hangingPunct="1"/>
            <a:br>
              <a:rPr lang="en-US" altLang="en-US" b="1" dirty="0"/>
            </a:br>
            <a:r>
              <a:rPr lang="en-US" altLang="en-US" b="1" dirty="0"/>
              <a:t>Three Basic Listening Modes</a:t>
            </a:r>
            <a:endParaRPr lang="en-US" altLang="en-US" dirty="0"/>
          </a:p>
        </p:txBody>
      </p:sp>
      <p:sp>
        <p:nvSpPr>
          <p:cNvPr id="19459" name="Content Placeholder 2"/>
          <p:cNvSpPr>
            <a:spLocks noGrp="1"/>
          </p:cNvSpPr>
          <p:nvPr>
            <p:ph sz="quarter" idx="1"/>
          </p:nvPr>
        </p:nvSpPr>
        <p:spPr>
          <a:xfrm>
            <a:off x="1641230" y="1551354"/>
            <a:ext cx="7772400" cy="3429000"/>
          </a:xfrm>
        </p:spPr>
        <p:txBody>
          <a:bodyPr/>
          <a:lstStyle/>
          <a:p>
            <a:pPr eaLnBrk="1" hangingPunct="1"/>
            <a:r>
              <a:rPr lang="en-US" altLang="en-US" sz="4800" b="1" dirty="0"/>
              <a:t>Competitive</a:t>
            </a:r>
            <a:r>
              <a:rPr lang="en-US" altLang="en-US" sz="4800" dirty="0"/>
              <a:t> or </a:t>
            </a:r>
            <a:r>
              <a:rPr lang="en-US" altLang="en-US" sz="4800" b="1" dirty="0"/>
              <a:t>Combative</a:t>
            </a:r>
          </a:p>
          <a:p>
            <a:pPr eaLnBrk="1" hangingPunct="1"/>
            <a:r>
              <a:rPr lang="en-US" altLang="en-US" sz="4800" b="1" dirty="0"/>
              <a:t>Passive </a:t>
            </a:r>
            <a:r>
              <a:rPr lang="en-US" altLang="en-US" sz="4800" dirty="0"/>
              <a:t>or</a:t>
            </a:r>
            <a:r>
              <a:rPr lang="en-US" altLang="en-US" sz="4800" b="1" dirty="0"/>
              <a:t> Attentive</a:t>
            </a:r>
          </a:p>
          <a:p>
            <a:pPr eaLnBrk="1" hangingPunct="1"/>
            <a:r>
              <a:rPr lang="en-US" altLang="en-US" sz="4800" b="1" dirty="0"/>
              <a:t>Active </a:t>
            </a:r>
            <a:r>
              <a:rPr lang="en-US" altLang="en-US" sz="4800" dirty="0"/>
              <a:t>or</a:t>
            </a:r>
            <a:r>
              <a:rPr lang="en-US" altLang="en-US" sz="4800" b="1" dirty="0"/>
              <a:t> Reflective</a:t>
            </a:r>
            <a:endParaRPr lang="en-US" altLang="en-US" sz="4800" dirty="0"/>
          </a:p>
        </p:txBody>
      </p:sp>
    </p:spTree>
    <p:extLst>
      <p:ext uri="{BB962C8B-B14F-4D97-AF65-F5344CB8AC3E}">
        <p14:creationId xmlns:p14="http://schemas.microsoft.com/office/powerpoint/2010/main" val="189847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68570" y="0"/>
            <a:ext cx="10396882" cy="1151965"/>
          </a:xfrm>
        </p:spPr>
        <p:txBody>
          <a:bodyPr>
            <a:normAutofit fontScale="90000"/>
          </a:bodyPr>
          <a:lstStyle/>
          <a:p>
            <a:pPr eaLnBrk="1" hangingPunct="1"/>
            <a:r>
              <a:rPr lang="en-US" altLang="en-US" b="1" dirty="0"/>
              <a:t>Competitive</a:t>
            </a:r>
            <a:r>
              <a:rPr lang="en-US" altLang="en-US" dirty="0"/>
              <a:t> or </a:t>
            </a:r>
            <a:r>
              <a:rPr lang="en-US" altLang="en-US" b="1" dirty="0"/>
              <a:t>Combative Listening</a:t>
            </a:r>
            <a:endParaRPr lang="en-US" altLang="en-US" dirty="0"/>
          </a:p>
        </p:txBody>
      </p:sp>
      <p:sp>
        <p:nvSpPr>
          <p:cNvPr id="20483" name="Content Placeholder 2"/>
          <p:cNvSpPr>
            <a:spLocks noGrp="1"/>
          </p:cNvSpPr>
          <p:nvPr>
            <p:ph sz="quarter" idx="1"/>
          </p:nvPr>
        </p:nvSpPr>
        <p:spPr>
          <a:xfrm>
            <a:off x="602252" y="728785"/>
            <a:ext cx="10363200" cy="4572000"/>
          </a:xfrm>
        </p:spPr>
        <p:txBody>
          <a:bodyPr>
            <a:normAutofit fontScale="92500"/>
          </a:bodyPr>
          <a:lstStyle/>
          <a:p>
            <a:pPr eaLnBrk="1" hangingPunct="1"/>
            <a:r>
              <a:rPr lang="en-US" altLang="en-US" sz="3600" dirty="0"/>
              <a:t>happens when we are more interested in promoting our own point of view than in understanding or exploring someone else’s view. We either listen for openings to take the floor, or for flaws or weak points we can attack. As we pretend to pay attention we are impatiently waiting for an opening, or internally formulating our rebuttal.</a:t>
            </a:r>
          </a:p>
        </p:txBody>
      </p:sp>
    </p:spTree>
    <p:extLst>
      <p:ext uri="{BB962C8B-B14F-4D97-AF65-F5344CB8AC3E}">
        <p14:creationId xmlns:p14="http://schemas.microsoft.com/office/powerpoint/2010/main" val="265627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77985" y="0"/>
            <a:ext cx="10396882" cy="1151965"/>
          </a:xfrm>
        </p:spPr>
        <p:txBody>
          <a:bodyPr/>
          <a:lstStyle/>
          <a:p>
            <a:pPr eaLnBrk="1" hangingPunct="1"/>
            <a:r>
              <a:rPr lang="en-US" altLang="en-US" b="1" dirty="0"/>
              <a:t>In Passive </a:t>
            </a:r>
            <a:r>
              <a:rPr lang="en-US" altLang="en-US" dirty="0"/>
              <a:t>or</a:t>
            </a:r>
            <a:r>
              <a:rPr lang="en-US" altLang="en-US" b="1" dirty="0"/>
              <a:t> Attentive Listening</a:t>
            </a:r>
            <a:endParaRPr lang="en-US" altLang="en-US" dirty="0"/>
          </a:p>
        </p:txBody>
      </p:sp>
      <p:sp>
        <p:nvSpPr>
          <p:cNvPr id="21507" name="Content Placeholder 2"/>
          <p:cNvSpPr>
            <a:spLocks noGrp="1"/>
          </p:cNvSpPr>
          <p:nvPr>
            <p:ph sz="quarter" idx="1"/>
          </p:nvPr>
        </p:nvSpPr>
        <p:spPr>
          <a:xfrm>
            <a:off x="711667" y="705339"/>
            <a:ext cx="10363200" cy="4572000"/>
          </a:xfrm>
        </p:spPr>
        <p:txBody>
          <a:bodyPr/>
          <a:lstStyle/>
          <a:p>
            <a:pPr eaLnBrk="1" hangingPunct="1"/>
            <a:r>
              <a:rPr lang="en-US" altLang="en-US" sz="3600" dirty="0"/>
              <a:t>we are genuinely interested in hearing and understanding the other person’s point of view. We are attentive and passively listen. We assume that we heard and understand correctly. but stay passive and do not verify it.</a:t>
            </a:r>
          </a:p>
        </p:txBody>
      </p:sp>
    </p:spTree>
    <p:extLst>
      <p:ext uri="{BB962C8B-B14F-4D97-AF65-F5344CB8AC3E}">
        <p14:creationId xmlns:p14="http://schemas.microsoft.com/office/powerpoint/2010/main" val="51669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62355" y="0"/>
            <a:ext cx="10396882" cy="1151965"/>
          </a:xfrm>
        </p:spPr>
        <p:txBody>
          <a:bodyPr/>
          <a:lstStyle/>
          <a:p>
            <a:pPr eaLnBrk="1" hangingPunct="1"/>
            <a:r>
              <a:rPr lang="en-US" altLang="en-US" b="1" dirty="0"/>
              <a:t>Active </a:t>
            </a:r>
            <a:r>
              <a:rPr lang="en-US" altLang="en-US" dirty="0"/>
              <a:t>or</a:t>
            </a:r>
            <a:r>
              <a:rPr lang="en-US" altLang="en-US" b="1" dirty="0"/>
              <a:t> Reflective Listening</a:t>
            </a:r>
            <a:endParaRPr lang="en-US" altLang="en-US" dirty="0"/>
          </a:p>
        </p:txBody>
      </p:sp>
      <p:sp>
        <p:nvSpPr>
          <p:cNvPr id="22531" name="Content Placeholder 2"/>
          <p:cNvSpPr>
            <a:spLocks noGrp="1"/>
          </p:cNvSpPr>
          <p:nvPr>
            <p:ph sz="quarter" idx="1"/>
          </p:nvPr>
        </p:nvSpPr>
        <p:spPr>
          <a:xfrm>
            <a:off x="662355" y="861646"/>
            <a:ext cx="10363200" cy="4572000"/>
          </a:xfrm>
        </p:spPr>
        <p:txBody>
          <a:bodyPr>
            <a:normAutofit lnSpcReduction="10000"/>
          </a:bodyPr>
          <a:lstStyle/>
          <a:p>
            <a:pPr eaLnBrk="1" hangingPunct="1"/>
            <a:r>
              <a:rPr lang="en-US" altLang="en-US" sz="3600" dirty="0"/>
              <a:t>is the single most useful and important listening skill. In active listening, we are also genuinely interested in understanding what the other person is thinking, feeling, wanting, or what the message means, and we are active in checking out our understanding before we respond with our own new message. </a:t>
            </a:r>
          </a:p>
        </p:txBody>
      </p:sp>
    </p:spTree>
    <p:extLst>
      <p:ext uri="{BB962C8B-B14F-4D97-AF65-F5344CB8AC3E}">
        <p14:creationId xmlns:p14="http://schemas.microsoft.com/office/powerpoint/2010/main" val="193111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7647" y="0"/>
            <a:ext cx="10396882" cy="1151965"/>
          </a:xfrm>
        </p:spPr>
        <p:txBody>
          <a:bodyPr/>
          <a:lstStyle/>
          <a:p>
            <a:pPr eaLnBrk="1" hangingPunct="1"/>
            <a:r>
              <a:rPr lang="en-US" altLang="en-US" b="1" dirty="0"/>
              <a:t>Active </a:t>
            </a:r>
            <a:r>
              <a:rPr lang="en-US" altLang="en-US" dirty="0"/>
              <a:t>or</a:t>
            </a:r>
            <a:r>
              <a:rPr lang="en-US" altLang="en-US" b="1" dirty="0"/>
              <a:t> Reflective Listening</a:t>
            </a:r>
            <a:endParaRPr lang="en-US" altLang="en-US" dirty="0"/>
          </a:p>
        </p:txBody>
      </p:sp>
      <p:sp>
        <p:nvSpPr>
          <p:cNvPr id="23555" name="Content Placeholder 2"/>
          <p:cNvSpPr>
            <a:spLocks noGrp="1"/>
          </p:cNvSpPr>
          <p:nvPr>
            <p:ph sz="quarter" idx="1"/>
          </p:nvPr>
        </p:nvSpPr>
        <p:spPr>
          <a:xfrm>
            <a:off x="607647" y="783493"/>
            <a:ext cx="10363200" cy="4572000"/>
          </a:xfrm>
        </p:spPr>
        <p:txBody>
          <a:bodyPr/>
          <a:lstStyle/>
          <a:p>
            <a:pPr eaLnBrk="1" hangingPunct="1"/>
            <a:r>
              <a:rPr lang="en-US" altLang="en-US" sz="3600" dirty="0"/>
              <a:t>We restate or paraphrase our understanding of their message and reflect it back to the sender for verification. This verification or feedback process is what distinguishes active listening and makes it effective.</a:t>
            </a:r>
          </a:p>
        </p:txBody>
      </p:sp>
    </p:spTree>
    <p:extLst>
      <p:ext uri="{BB962C8B-B14F-4D97-AF65-F5344CB8AC3E}">
        <p14:creationId xmlns:p14="http://schemas.microsoft.com/office/powerpoint/2010/main" val="230439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70170" y="60569"/>
            <a:ext cx="10396882" cy="1151965"/>
          </a:xfrm>
        </p:spPr>
        <p:txBody>
          <a:bodyPr/>
          <a:lstStyle/>
          <a:p>
            <a:pPr eaLnBrk="1" hangingPunct="1"/>
            <a:r>
              <a:rPr lang="en-US" altLang="en-US" dirty="0"/>
              <a:t>Clarifying Communication</a:t>
            </a:r>
          </a:p>
        </p:txBody>
      </p:sp>
      <p:sp>
        <p:nvSpPr>
          <p:cNvPr id="25603" name="Content Placeholder 2"/>
          <p:cNvSpPr>
            <a:spLocks noGrp="1"/>
          </p:cNvSpPr>
          <p:nvPr>
            <p:ph sz="quarter" idx="1"/>
          </p:nvPr>
        </p:nvSpPr>
        <p:spPr>
          <a:xfrm>
            <a:off x="687011" y="885092"/>
            <a:ext cx="10363200" cy="4572000"/>
          </a:xfrm>
        </p:spPr>
        <p:txBody>
          <a:bodyPr>
            <a:normAutofit lnSpcReduction="10000"/>
          </a:bodyPr>
          <a:lstStyle/>
          <a:p>
            <a:pPr eaLnBrk="1" hangingPunct="1"/>
            <a:r>
              <a:rPr lang="en-US" altLang="en-US" sz="3600" dirty="0"/>
              <a:t>We all act and respond on the basis of our understanding, and too often there is a misunderstanding that neither of us is aware of. With active listening, if a misunderstanding has occurred, it will be known immediately, and the communication can be clarified before any further misunderstanding occurs.</a:t>
            </a:r>
          </a:p>
        </p:txBody>
      </p:sp>
    </p:spTree>
    <p:extLst>
      <p:ext uri="{BB962C8B-B14F-4D97-AF65-F5344CB8AC3E}">
        <p14:creationId xmlns:p14="http://schemas.microsoft.com/office/powerpoint/2010/main" val="29760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70" y="68385"/>
            <a:ext cx="10396882" cy="1151965"/>
          </a:xfrm>
        </p:spPr>
        <p:txBody>
          <a:bodyPr>
            <a:normAutofit fontScale="90000"/>
          </a:bodyPr>
          <a:lstStyle/>
          <a:p>
            <a:pPr>
              <a:defRPr/>
            </a:pPr>
            <a:r>
              <a:rPr lang="en-US" dirty="0"/>
              <a:t>Several other possible benefits occur with active listening:</a:t>
            </a:r>
          </a:p>
        </p:txBody>
      </p:sp>
      <p:sp>
        <p:nvSpPr>
          <p:cNvPr id="26627" name="Content Placeholder 2"/>
          <p:cNvSpPr>
            <a:spLocks noGrp="1"/>
          </p:cNvSpPr>
          <p:nvPr>
            <p:ph sz="quarter" idx="1"/>
          </p:nvPr>
        </p:nvSpPr>
        <p:spPr>
          <a:xfrm>
            <a:off x="602252" y="1322754"/>
            <a:ext cx="10363200" cy="4572000"/>
          </a:xfrm>
        </p:spPr>
        <p:txBody>
          <a:bodyPr>
            <a:normAutofit fontScale="92500" lnSpcReduction="10000"/>
          </a:bodyPr>
          <a:lstStyle/>
          <a:p>
            <a:pPr eaLnBrk="1" hangingPunct="1"/>
            <a:r>
              <a:rPr lang="en-US" altLang="en-US" sz="3200" dirty="0"/>
              <a:t>Sometimes a person just needs to be heard and acknowledged before the person is willing to consider an alternative or soften his /her position</a:t>
            </a:r>
          </a:p>
          <a:p>
            <a:pPr eaLnBrk="1" hangingPunct="1"/>
            <a:r>
              <a:rPr lang="en-US" altLang="en-US" sz="3200" dirty="0"/>
              <a:t>It helps people to spot the flaws in their reasoning when they hear it played back without criticism.</a:t>
            </a:r>
          </a:p>
          <a:p>
            <a:pPr eaLnBrk="1" hangingPunct="1"/>
            <a:r>
              <a:rPr lang="en-US" altLang="en-US" sz="3200" dirty="0"/>
              <a:t>It also helps identify areas of agreement so the areas of disagreement are put in perspective and are diminished rather than magnified.</a:t>
            </a:r>
          </a:p>
          <a:p>
            <a:pPr eaLnBrk="1" hangingPunct="1"/>
            <a:endParaRPr lang="en-US" altLang="en-US" dirty="0"/>
          </a:p>
        </p:txBody>
      </p:sp>
    </p:spTree>
    <p:extLst>
      <p:ext uri="{BB962C8B-B14F-4D97-AF65-F5344CB8AC3E}">
        <p14:creationId xmlns:p14="http://schemas.microsoft.com/office/powerpoint/2010/main" val="1273180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release</a:t>
            </a:r>
          </a:p>
        </p:txBody>
      </p:sp>
      <p:sp>
        <p:nvSpPr>
          <p:cNvPr id="3" name="Content Placeholder 2"/>
          <p:cNvSpPr>
            <a:spLocks noGrp="1"/>
          </p:cNvSpPr>
          <p:nvPr>
            <p:ph sz="quarter" idx="13"/>
          </p:nvPr>
        </p:nvSpPr>
        <p:spPr/>
        <p:txBody>
          <a:bodyPr/>
          <a:lstStyle/>
          <a:p>
            <a:r>
              <a:rPr lang="en-US" altLang="en-US" dirty="0"/>
              <a:t>If feelings are intense, it is not a good time to try to negotiate or problem solve with a subject.  Rather attention needs to be paid to helping the subject reduce the intensity of his/her feelings so that they may engage in rational thinking.   </a:t>
            </a:r>
          </a:p>
          <a:p>
            <a:endParaRPr lang="en-US" altLang="en-US" dirty="0"/>
          </a:p>
          <a:p>
            <a:endParaRPr lang="en-US" dirty="0"/>
          </a:p>
        </p:txBody>
      </p:sp>
      <p:graphicFrame>
        <p:nvGraphicFramePr>
          <p:cNvPr id="4" name="Diagram 3"/>
          <p:cNvGraphicFramePr/>
          <p:nvPr>
            <p:extLst>
              <p:ext uri="{D42A27DB-BD31-4B8C-83A1-F6EECF244321}">
                <p14:modId xmlns:p14="http://schemas.microsoft.com/office/powerpoint/2010/main" val="1552582645"/>
              </p:ext>
            </p:extLst>
          </p:nvPr>
        </p:nvGraphicFramePr>
        <p:xfrm>
          <a:off x="2772507" y="3718990"/>
          <a:ext cx="5183554" cy="1957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173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common mistakes</a:t>
            </a:r>
          </a:p>
        </p:txBody>
      </p:sp>
      <p:sp>
        <p:nvSpPr>
          <p:cNvPr id="4" name="Content Placeholder 2"/>
          <p:cNvSpPr>
            <a:spLocks noGrp="1"/>
          </p:cNvSpPr>
          <p:nvPr>
            <p:ph sz="quarter" idx="13"/>
          </p:nvPr>
        </p:nvSpPr>
        <p:spPr/>
        <p:txBody>
          <a:bodyPr/>
          <a:lstStyle/>
          <a:p>
            <a:pPr>
              <a:defRPr/>
            </a:pPr>
            <a:r>
              <a:rPr lang="en-US" dirty="0"/>
              <a:t>Authoritative v. Calming tones: Use a restrained show of force.  Allow uniform, badge etc… establish the strong presence. </a:t>
            </a:r>
          </a:p>
          <a:p>
            <a:pPr>
              <a:defRPr/>
            </a:pPr>
            <a:r>
              <a:rPr lang="en-US" dirty="0"/>
              <a:t>Use positioning to achieve containment. </a:t>
            </a:r>
          </a:p>
          <a:p>
            <a:pPr>
              <a:defRPr/>
            </a:pPr>
            <a:r>
              <a:rPr lang="en-US" dirty="0"/>
              <a:t>Listen more than you speak: “You have two ears and one mouth, use them proportionately.” </a:t>
            </a:r>
          </a:p>
          <a:p>
            <a:pPr marL="0" indent="0">
              <a:buFont typeface="Wingdings 2" panose="05020102010507070707" pitchFamily="18" charset="2"/>
              <a:buNone/>
              <a:defRPr/>
            </a:pPr>
            <a:endParaRPr lang="en-US" dirty="0"/>
          </a:p>
        </p:txBody>
      </p:sp>
    </p:spTree>
    <p:extLst>
      <p:ext uri="{BB962C8B-B14F-4D97-AF65-F5344CB8AC3E}">
        <p14:creationId xmlns:p14="http://schemas.microsoft.com/office/powerpoint/2010/main" val="115743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population</a:t>
            </a:r>
          </a:p>
        </p:txBody>
      </p:sp>
      <p:sp>
        <p:nvSpPr>
          <p:cNvPr id="3" name="Content Placeholder 2"/>
          <p:cNvSpPr>
            <a:spLocks noGrp="1"/>
          </p:cNvSpPr>
          <p:nvPr>
            <p:ph sz="quarter" idx="13"/>
          </p:nvPr>
        </p:nvSpPr>
        <p:spPr/>
        <p:txBody>
          <a:bodyPr/>
          <a:lstStyle/>
          <a:p>
            <a:r>
              <a:rPr lang="en-US" dirty="0"/>
              <a:t>Since the brain is not fully developed the brain functions on pure emotion leaving juveniles susceptible to over-emotional responses to stimuli.</a:t>
            </a:r>
          </a:p>
        </p:txBody>
      </p:sp>
    </p:spTree>
    <p:extLst>
      <p:ext uri="{BB962C8B-B14F-4D97-AF65-F5344CB8AC3E}">
        <p14:creationId xmlns:p14="http://schemas.microsoft.com/office/powerpoint/2010/main" val="155975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a:t>
            </a:r>
            <a:r>
              <a:rPr lang="en-US" dirty="0"/>
              <a:t> IS A CRISIS?</a:t>
            </a:r>
          </a:p>
        </p:txBody>
      </p:sp>
      <p:sp>
        <p:nvSpPr>
          <p:cNvPr id="3" name="Content Placeholder 2"/>
          <p:cNvSpPr>
            <a:spLocks noGrp="1"/>
          </p:cNvSpPr>
          <p:nvPr>
            <p:ph sz="quarter" idx="13"/>
          </p:nvPr>
        </p:nvSpPr>
        <p:spPr/>
        <p:txBody>
          <a:bodyPr/>
          <a:lstStyle/>
          <a:p>
            <a:r>
              <a:rPr lang="en-US" dirty="0"/>
              <a:t>A crisis is a state of feeling; an internal experience of confusion and anxiety to the degree that formerly successful coping mechanisms fail us and ineffective decisions and behaviors take their place. As a result, the person in crisis may feel confused, vulnerable, anxious, afraid, angry, guilty, hopeless and helpless. Perceptions often are altered and memory may be distorted</a:t>
            </a:r>
          </a:p>
        </p:txBody>
      </p:sp>
    </p:spTree>
    <p:extLst>
      <p:ext uri="{BB962C8B-B14F-4D97-AF65-F5344CB8AC3E}">
        <p14:creationId xmlns:p14="http://schemas.microsoft.com/office/powerpoint/2010/main" val="200459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ksC0Yl348o"/>
          <p:cNvPicPr>
            <a:picLocks noGrp="1" noRot="1" noChangeAspect="1"/>
          </p:cNvPicPr>
          <p:nvPr>
            <p:ph sz="quarter" idx="13"/>
            <a:videoFile r:link="rId1"/>
          </p:nvPr>
        </p:nvPicPr>
        <p:blipFill>
          <a:blip r:embed="rId3"/>
          <a:stretch>
            <a:fillRect/>
          </a:stretch>
        </p:blipFill>
        <p:spPr>
          <a:xfrm>
            <a:off x="1541829" y="312615"/>
            <a:ext cx="8453860" cy="4755296"/>
          </a:xfrm>
          <a:prstGeom prst="rect">
            <a:avLst/>
          </a:prstGeom>
        </p:spPr>
      </p:pic>
    </p:spTree>
    <p:extLst>
      <p:ext uri="{BB962C8B-B14F-4D97-AF65-F5344CB8AC3E}">
        <p14:creationId xmlns:p14="http://schemas.microsoft.com/office/powerpoint/2010/main" val="4110895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Calming the storm</a:t>
            </a:r>
          </a:p>
        </p:txBody>
      </p:sp>
      <p:sp>
        <p:nvSpPr>
          <p:cNvPr id="3" name="Content Placeholder 2"/>
          <p:cNvSpPr>
            <a:spLocks noGrp="1"/>
          </p:cNvSpPr>
          <p:nvPr>
            <p:ph sz="quarter" idx="13"/>
          </p:nvPr>
        </p:nvSpPr>
        <p:spPr/>
        <p:txBody>
          <a:bodyPr/>
          <a:lstStyle/>
          <a:p>
            <a:r>
              <a:rPr lang="en-US" dirty="0"/>
              <a:t>Make physical contact (Hands or elbows)</a:t>
            </a:r>
          </a:p>
          <a:p>
            <a:r>
              <a:rPr lang="en-US" dirty="0"/>
              <a:t>Speak softly and calm</a:t>
            </a:r>
          </a:p>
          <a:p>
            <a:r>
              <a:rPr lang="en-US" dirty="0"/>
              <a:t>Eliminate unnecessary stimuli</a:t>
            </a:r>
          </a:p>
          <a:p>
            <a:r>
              <a:rPr lang="en-US" dirty="0"/>
              <a:t>“Be here”, grounding</a:t>
            </a:r>
          </a:p>
          <a:p>
            <a:r>
              <a:rPr lang="en-US" dirty="0"/>
              <a:t>Breathing techniques</a:t>
            </a:r>
          </a:p>
          <a:p>
            <a:endParaRPr lang="en-US" dirty="0"/>
          </a:p>
        </p:txBody>
      </p:sp>
    </p:spTree>
    <p:extLst>
      <p:ext uri="{BB962C8B-B14F-4D97-AF65-F5344CB8AC3E}">
        <p14:creationId xmlns:p14="http://schemas.microsoft.com/office/powerpoint/2010/main" val="364487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Breathing techniques	</a:t>
            </a:r>
          </a:p>
        </p:txBody>
      </p:sp>
      <p:sp>
        <p:nvSpPr>
          <p:cNvPr id="3" name="Content Placeholder 2"/>
          <p:cNvSpPr>
            <a:spLocks noGrp="1"/>
          </p:cNvSpPr>
          <p:nvPr>
            <p:ph sz="quarter" idx="13"/>
          </p:nvPr>
        </p:nvSpPr>
        <p:spPr/>
        <p:txBody>
          <a:bodyPr/>
          <a:lstStyle/>
          <a:p>
            <a:r>
              <a:rPr lang="en-US" dirty="0"/>
              <a:t>Box Breathing</a:t>
            </a:r>
          </a:p>
          <a:p>
            <a:r>
              <a:rPr lang="en-US" dirty="0"/>
              <a:t>Double inhale</a:t>
            </a:r>
          </a:p>
          <a:p>
            <a:r>
              <a:rPr lang="en-US" dirty="0"/>
              <a:t>Crisis breathing</a:t>
            </a:r>
          </a:p>
          <a:p>
            <a:r>
              <a:rPr lang="en-US" dirty="0"/>
              <a:t>Belly breathing</a:t>
            </a:r>
          </a:p>
        </p:txBody>
      </p:sp>
    </p:spTree>
    <p:extLst>
      <p:ext uri="{BB962C8B-B14F-4D97-AF65-F5344CB8AC3E}">
        <p14:creationId xmlns:p14="http://schemas.microsoft.com/office/powerpoint/2010/main" val="184406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C.I.T.</a:t>
            </a:r>
          </a:p>
        </p:txBody>
      </p:sp>
      <p:sp>
        <p:nvSpPr>
          <p:cNvPr id="3" name="Content Placeholder 2"/>
          <p:cNvSpPr>
            <a:spLocks noGrp="1"/>
          </p:cNvSpPr>
          <p:nvPr>
            <p:ph sz="quarter" idx="13"/>
          </p:nvPr>
        </p:nvSpPr>
        <p:spPr/>
        <p:txBody>
          <a:bodyPr/>
          <a:lstStyle/>
          <a:p>
            <a:r>
              <a:rPr lang="en-US" altLang="en-US" sz="3200" dirty="0"/>
              <a:t>Crisis intervention focuses on:</a:t>
            </a:r>
          </a:p>
          <a:p>
            <a:pPr lvl="1"/>
            <a:r>
              <a:rPr lang="en-US" altLang="en-US" sz="3200" dirty="0"/>
              <a:t>Engaging the subject in active listening;</a:t>
            </a:r>
          </a:p>
          <a:p>
            <a:pPr lvl="1"/>
            <a:r>
              <a:rPr lang="en-US" altLang="en-US" sz="3200" dirty="0"/>
              <a:t>Zeroing in on workable solutions; </a:t>
            </a:r>
          </a:p>
          <a:p>
            <a:pPr lvl="1"/>
            <a:r>
              <a:rPr lang="en-US" altLang="en-US" sz="3200" dirty="0"/>
              <a:t>Minimizing </a:t>
            </a:r>
          </a:p>
          <a:p>
            <a:endParaRPr lang="en-US" dirty="0"/>
          </a:p>
        </p:txBody>
      </p:sp>
    </p:spTree>
    <p:extLst>
      <p:ext uri="{BB962C8B-B14F-4D97-AF65-F5344CB8AC3E}">
        <p14:creationId xmlns:p14="http://schemas.microsoft.com/office/powerpoint/2010/main" val="299930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sz="quarter" idx="1"/>
          </p:nvPr>
        </p:nvSpPr>
        <p:spPr>
          <a:xfrm>
            <a:off x="734646" y="220785"/>
            <a:ext cx="10363200" cy="4572000"/>
          </a:xfrm>
        </p:spPr>
        <p:txBody>
          <a:bodyPr/>
          <a:lstStyle/>
          <a:p>
            <a:pPr eaLnBrk="1" hangingPunct="1"/>
            <a:r>
              <a:rPr lang="en-US" altLang="en-US" sz="4400" dirty="0"/>
              <a:t>“Time cools, time clarifies, no mood can be maintained quite unaltered through the course of hours.”</a:t>
            </a:r>
          </a:p>
          <a:p>
            <a:pPr eaLnBrk="1" hangingPunct="1">
              <a:buFont typeface="Wingdings 2" panose="05020102010507070707" pitchFamily="18" charset="2"/>
              <a:buNone/>
            </a:pPr>
            <a:r>
              <a:rPr lang="en-US" altLang="en-US" sz="4400" dirty="0"/>
              <a:t>	</a:t>
            </a:r>
          </a:p>
          <a:p>
            <a:pPr eaLnBrk="1" hangingPunct="1">
              <a:buFont typeface="Wingdings 2" panose="05020102010507070707" pitchFamily="18" charset="2"/>
              <a:buNone/>
            </a:pPr>
            <a:r>
              <a:rPr lang="en-US" altLang="en-US" sz="4400" dirty="0"/>
              <a:t>	Mark Twain  </a:t>
            </a:r>
          </a:p>
        </p:txBody>
      </p:sp>
    </p:spTree>
    <p:extLst>
      <p:ext uri="{BB962C8B-B14F-4D97-AF65-F5344CB8AC3E}">
        <p14:creationId xmlns:p14="http://schemas.microsoft.com/office/powerpoint/2010/main" val="165472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to remember	</a:t>
            </a:r>
          </a:p>
        </p:txBody>
      </p:sp>
      <p:sp>
        <p:nvSpPr>
          <p:cNvPr id="3" name="Content Placeholder 2"/>
          <p:cNvSpPr>
            <a:spLocks noGrp="1"/>
          </p:cNvSpPr>
          <p:nvPr>
            <p:ph sz="quarter" idx="13"/>
          </p:nvPr>
        </p:nvSpPr>
        <p:spPr/>
        <p:txBody>
          <a:bodyPr/>
          <a:lstStyle/>
          <a:p>
            <a:r>
              <a:rPr lang="en-US" dirty="0"/>
              <a:t>1. Reasoning with an angry person is not possible, the first and only objective is to reduce the level of agitation so that reasoning becomes possible.</a:t>
            </a:r>
          </a:p>
          <a:p>
            <a:r>
              <a:rPr lang="en-US" dirty="0"/>
              <a:t>2.. De-escalation techniques are abnormal and require practice to become proficient </a:t>
            </a:r>
          </a:p>
        </p:txBody>
      </p:sp>
    </p:spTree>
    <p:extLst>
      <p:ext uri="{BB962C8B-B14F-4D97-AF65-F5344CB8AC3E}">
        <p14:creationId xmlns:p14="http://schemas.microsoft.com/office/powerpoint/2010/main" val="330497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 brain</a:t>
            </a:r>
          </a:p>
        </p:txBody>
      </p:sp>
      <p:sp>
        <p:nvSpPr>
          <p:cNvPr id="3" name="Content Placeholder 2"/>
          <p:cNvSpPr>
            <a:spLocks noGrp="1"/>
          </p:cNvSpPr>
          <p:nvPr>
            <p:ph sz="quarter" idx="13"/>
          </p:nvPr>
        </p:nvSpPr>
        <p:spPr/>
        <p:txBody>
          <a:bodyPr/>
          <a:lstStyle/>
          <a:p>
            <a:r>
              <a:rPr lang="en-US" dirty="0"/>
              <a:t>In teen’s brains, the connections between the emotional part of the brain and the decision-making center are still developing—and not always at the same rate. That’s why when teens have overwhelming emotional input, they can’t explain later what they were thinking. They weren’t thinking as much as they were feeling.</a:t>
            </a:r>
          </a:p>
        </p:txBody>
      </p:sp>
    </p:spTree>
    <p:extLst>
      <p:ext uri="{BB962C8B-B14F-4D97-AF65-F5344CB8AC3E}">
        <p14:creationId xmlns:p14="http://schemas.microsoft.com/office/powerpoint/2010/main" val="73492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107310" y="328248"/>
            <a:ext cx="5132233" cy="5179890"/>
          </a:xfrm>
        </p:spPr>
      </p:pic>
      <p:sp>
        <p:nvSpPr>
          <p:cNvPr id="5" name="Right Arrow 4"/>
          <p:cNvSpPr/>
          <p:nvPr/>
        </p:nvSpPr>
        <p:spPr>
          <a:xfrm>
            <a:off x="3133969" y="15954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431111" y="146971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6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par>
                                <p:cTn id="29" presetID="26" presetClass="emph" presetSubtype="0" repeatCount="indefinite" fill="hold" grpId="3" nodeType="withEffect">
                                  <p:stCondLst>
                                    <p:cond delay="0"/>
                                  </p:stCondLst>
                                  <p:childTnLst>
                                    <p:animEffect transition="out" filter="fade">
                                      <p:cBhvr>
                                        <p:cTn id="30" dur="2000" tmFilter="0, 0; .2, .5; .8, .5; 1, 0"/>
                                        <p:tgtEl>
                                          <p:spTgt spid="6"/>
                                        </p:tgtEl>
                                      </p:cBhvr>
                                    </p:animEffect>
                                    <p:animScale>
                                      <p:cBhvr>
                                        <p:cTn id="31"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2" nodeType="clickEffect">
                                  <p:stCondLst>
                                    <p:cond delay="0"/>
                                  </p:stCondLst>
                                  <p:childTnLst>
                                    <p:animEffect transition="out" filter="fade">
                                      <p:cBhvr>
                                        <p:cTn id="55" dur="500" tmFilter="0, 0; .2, .5; .8, .5; 1, 0"/>
                                        <p:tgtEl>
                                          <p:spTgt spid="6"/>
                                        </p:tgtEl>
                                      </p:cBhvr>
                                    </p:animEffect>
                                    <p:animScale>
                                      <p:cBhvr>
                                        <p:cTn id="56" dur="250" autoRev="1" fill="hold"/>
                                        <p:tgtEl>
                                          <p:spTgt spid="6"/>
                                        </p:tgtEl>
                                      </p:cBhvr>
                                      <p:by x="105000" y="105000"/>
                                    </p:animScale>
                                  </p:childTnLst>
                                </p:cTn>
                              </p:par>
                            </p:childTnLst>
                          </p:cTn>
                        </p:par>
                      </p:childTnLst>
                    </p:cTn>
                  </p:par>
                </p:childTnLst>
              </p:cTn>
              <p:nextCondLst>
                <p:cond evt="onClick" delay="0">
                  <p:tgtEl>
                    <p:spTgt spid="4"/>
                  </p:tgtEl>
                </p:cond>
              </p:nextCondLst>
            </p:seq>
          </p:childTnLst>
        </p:cTn>
      </p:par>
    </p:tnLst>
    <p:bldLst>
      <p:bldP spid="5" grpId="0" animBg="1"/>
      <p:bldP spid="6" grpId="0" animBg="1"/>
      <p:bldP spid="6" grpId="1" animBg="1"/>
      <p:bldP spid="6" grpId="2" animBg="1"/>
      <p:bldP spid="6"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ghxPFKA_tE"/>
          <p:cNvPicPr>
            <a:picLocks noGrp="1" noRot="1" noChangeAspect="1"/>
          </p:cNvPicPr>
          <p:nvPr>
            <p:ph sz="quarter" idx="13"/>
            <a:videoFile r:link="rId1"/>
          </p:nvPr>
        </p:nvPicPr>
        <p:blipFill>
          <a:blip r:embed="rId3"/>
          <a:stretch>
            <a:fillRect/>
          </a:stretch>
        </p:blipFill>
        <p:spPr>
          <a:xfrm>
            <a:off x="1350762" y="464390"/>
            <a:ext cx="9066960" cy="5100165"/>
          </a:xfrm>
          <a:prstGeom prst="rect">
            <a:avLst/>
          </a:prstGeom>
        </p:spPr>
      </p:pic>
    </p:spTree>
    <p:extLst>
      <p:ext uri="{BB962C8B-B14F-4D97-AF65-F5344CB8AC3E}">
        <p14:creationId xmlns:p14="http://schemas.microsoft.com/office/powerpoint/2010/main" val="410362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Establish Rapport	</a:t>
            </a:r>
          </a:p>
        </p:txBody>
      </p:sp>
      <p:sp>
        <p:nvSpPr>
          <p:cNvPr id="3" name="Content Placeholder 2"/>
          <p:cNvSpPr>
            <a:spLocks noGrp="1"/>
          </p:cNvSpPr>
          <p:nvPr>
            <p:ph sz="quarter" idx="13"/>
          </p:nvPr>
        </p:nvSpPr>
        <p:spPr/>
        <p:txBody>
          <a:bodyPr/>
          <a:lstStyle/>
          <a:p>
            <a:r>
              <a:rPr lang="en-US" dirty="0"/>
              <a:t>Common Verbiage</a:t>
            </a:r>
          </a:p>
          <a:p>
            <a:r>
              <a:rPr lang="en-US" dirty="0"/>
              <a:t>Lowered posture</a:t>
            </a:r>
          </a:p>
          <a:p>
            <a:r>
              <a:rPr lang="en-US" dirty="0"/>
              <a:t>Non judgmental</a:t>
            </a:r>
          </a:p>
          <a:p>
            <a:r>
              <a:rPr lang="en-US" dirty="0"/>
              <a:t>Find common interests</a:t>
            </a:r>
          </a:p>
          <a:p>
            <a:r>
              <a:rPr lang="en-US" dirty="0"/>
              <a:t>BE HONEST </a:t>
            </a:r>
          </a:p>
        </p:txBody>
      </p:sp>
    </p:spTree>
    <p:extLst>
      <p:ext uri="{BB962C8B-B14F-4D97-AF65-F5344CB8AC3E}">
        <p14:creationId xmlns:p14="http://schemas.microsoft.com/office/powerpoint/2010/main" val="222690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5529-8741-3B28-9731-EADBE0019E18}"/>
              </a:ext>
            </a:extLst>
          </p:cNvPr>
          <p:cNvSpPr>
            <a:spLocks noGrp="1"/>
          </p:cNvSpPr>
          <p:nvPr>
            <p:ph type="title"/>
          </p:nvPr>
        </p:nvSpPr>
        <p:spPr>
          <a:xfrm>
            <a:off x="1427842" y="188403"/>
            <a:ext cx="8911687" cy="1280890"/>
          </a:xfrm>
        </p:spPr>
        <p:txBody>
          <a:bodyPr/>
          <a:lstStyle/>
          <a:p>
            <a:pPr algn="ctr"/>
            <a:r>
              <a:rPr lang="en-US" dirty="0"/>
              <a:t>De-escalation </a:t>
            </a:r>
          </a:p>
        </p:txBody>
      </p:sp>
      <p:sp>
        <p:nvSpPr>
          <p:cNvPr id="3" name="Content Placeholder 2">
            <a:extLst>
              <a:ext uri="{FF2B5EF4-FFF2-40B4-BE49-F238E27FC236}">
                <a16:creationId xmlns:a16="http://schemas.microsoft.com/office/drawing/2014/main" id="{1E66D632-420F-9DA1-93B0-67E9BD3C12E5}"/>
              </a:ext>
            </a:extLst>
          </p:cNvPr>
          <p:cNvSpPr>
            <a:spLocks noGrp="1"/>
          </p:cNvSpPr>
          <p:nvPr>
            <p:ph idx="1"/>
          </p:nvPr>
        </p:nvSpPr>
        <p:spPr>
          <a:xfrm>
            <a:off x="890547" y="1259458"/>
            <a:ext cx="10758114" cy="4206888"/>
          </a:xfrm>
        </p:spPr>
        <p:txBody>
          <a:bodyPr>
            <a:normAutofit/>
          </a:bodyPr>
          <a:lstStyle/>
          <a:p>
            <a:r>
              <a:rPr lang="en-US" dirty="0"/>
              <a:t>The Massachusetts Police Officer Standards and Training Commission now requires de-escalation and disengagement tactics, techniques and procedures and other alternatives to the Use of Force for minor children. </a:t>
            </a:r>
          </a:p>
          <a:p>
            <a:r>
              <a:rPr lang="en-US" dirty="0"/>
              <a:t>The goal is to calm or resolve a situation peacefully and provide alternatives to arrest. </a:t>
            </a:r>
          </a:p>
          <a:p>
            <a:r>
              <a:rPr lang="en-US" dirty="0"/>
              <a:t>Any Law Enforcement Officer involved in a situation with a minor child should remain calm, engage the minor child in dialogue, and attempt to gain cooperation and trust from the minor child whenever safe and feasible. </a:t>
            </a:r>
          </a:p>
          <a:p>
            <a:r>
              <a:rPr lang="en-US" dirty="0"/>
              <a:t>When appropriate and feasible, Law Enforcement Officers should approach a minor child in a manner that is slower and more deliberate than a Law Enforcement Officer would approach an adult in order to begin a process of de-escalation and to encourage and build trust. </a:t>
            </a:r>
          </a:p>
        </p:txBody>
      </p:sp>
    </p:spTree>
    <p:extLst>
      <p:ext uri="{BB962C8B-B14F-4D97-AF65-F5344CB8AC3E}">
        <p14:creationId xmlns:p14="http://schemas.microsoft.com/office/powerpoint/2010/main" val="114734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1086-4E94-0C0E-6F41-8F05307ACF9C}"/>
              </a:ext>
            </a:extLst>
          </p:cNvPr>
          <p:cNvSpPr>
            <a:spLocks noGrp="1"/>
          </p:cNvSpPr>
          <p:nvPr>
            <p:ph type="title"/>
          </p:nvPr>
        </p:nvSpPr>
        <p:spPr>
          <a:xfrm>
            <a:off x="1451577" y="179148"/>
            <a:ext cx="9603275" cy="1049235"/>
          </a:xfrm>
        </p:spPr>
        <p:txBody>
          <a:bodyPr/>
          <a:lstStyle/>
          <a:p>
            <a:pPr algn="ctr"/>
            <a:r>
              <a:rPr lang="en-US" dirty="0"/>
              <a:t>What does this look like</a:t>
            </a:r>
          </a:p>
        </p:txBody>
      </p:sp>
      <p:sp>
        <p:nvSpPr>
          <p:cNvPr id="3" name="Content Placeholder 2">
            <a:extLst>
              <a:ext uri="{FF2B5EF4-FFF2-40B4-BE49-F238E27FC236}">
                <a16:creationId xmlns:a16="http://schemas.microsoft.com/office/drawing/2014/main" id="{ACEAFF71-50F7-F9D7-AEB8-25A07E8D1B34}"/>
              </a:ext>
            </a:extLst>
          </p:cNvPr>
          <p:cNvSpPr>
            <a:spLocks noGrp="1"/>
          </p:cNvSpPr>
          <p:nvPr>
            <p:ph idx="1"/>
          </p:nvPr>
        </p:nvSpPr>
        <p:spPr>
          <a:xfrm>
            <a:off x="1111269" y="2363637"/>
            <a:ext cx="10453911" cy="3976778"/>
          </a:xfrm>
        </p:spPr>
        <p:txBody>
          <a:bodyPr>
            <a:normAutofit fontScale="92500" lnSpcReduction="10000"/>
          </a:bodyPr>
          <a:lstStyle/>
          <a:p>
            <a:r>
              <a:rPr lang="en-US" sz="2000" dirty="0"/>
              <a:t>Remove audience / issue shelter in place / lockdown protocol </a:t>
            </a:r>
          </a:p>
          <a:p>
            <a:pPr lvl="1"/>
            <a:r>
              <a:rPr lang="en-US" dirty="0"/>
              <a:t>necessary?</a:t>
            </a:r>
          </a:p>
          <a:p>
            <a:r>
              <a:rPr lang="en-US" sz="2000" dirty="0"/>
              <a:t>Begin to try and build rapport, state you are there to help</a:t>
            </a:r>
          </a:p>
          <a:p>
            <a:r>
              <a:rPr lang="en-US" sz="2000" dirty="0"/>
              <a:t>Slow down your actions and language</a:t>
            </a:r>
          </a:p>
          <a:p>
            <a:r>
              <a:rPr lang="en-US" sz="2000" dirty="0"/>
              <a:t>Use active listening, see places you can validate emotions but not behaviors</a:t>
            </a:r>
          </a:p>
          <a:p>
            <a:pPr lvl="1"/>
            <a:r>
              <a:rPr lang="en-US" dirty="0"/>
              <a:t>How a child is </a:t>
            </a:r>
            <a:r>
              <a:rPr lang="en-US" b="1" i="1" dirty="0"/>
              <a:t>feeling</a:t>
            </a:r>
            <a:r>
              <a:rPr lang="en-US" dirty="0"/>
              <a:t>  is not wrong, even if their </a:t>
            </a:r>
            <a:r>
              <a:rPr lang="en-US" b="1" i="1" dirty="0"/>
              <a:t>behavior</a:t>
            </a:r>
            <a:r>
              <a:rPr lang="en-US" dirty="0"/>
              <a:t>  was/is – </a:t>
            </a:r>
            <a:r>
              <a:rPr lang="en-US" b="1" dirty="0"/>
              <a:t>there is a difference</a:t>
            </a:r>
          </a:p>
          <a:p>
            <a:r>
              <a:rPr lang="en-US" sz="2000" dirty="0"/>
              <a:t>Break down expectations and look for places you can praise the expectations</a:t>
            </a:r>
          </a:p>
          <a:p>
            <a:r>
              <a:rPr lang="en-US" sz="2000" dirty="0"/>
              <a:t>Provide choices wherever and whenever it is possible and safe to do so</a:t>
            </a:r>
          </a:p>
          <a:p>
            <a:r>
              <a:rPr lang="en-US" sz="2000" dirty="0"/>
              <a:t>Use nonthreatening verbal and body language</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76980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144</TotalTime>
  <Words>1010</Words>
  <Application>Microsoft Office PowerPoint</Application>
  <PresentationFormat>Widescreen</PresentationFormat>
  <Paragraphs>79</Paragraphs>
  <Slides>24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Impact</vt:lpstr>
      <vt:lpstr>Wingdings 2</vt:lpstr>
      <vt:lpstr>Main Event</vt:lpstr>
      <vt:lpstr>De-escalating youth</vt:lpstr>
      <vt:lpstr>WhaT IS A CRISIS?</vt:lpstr>
      <vt:lpstr>Concepts to remember </vt:lpstr>
      <vt:lpstr>Teen brain</vt:lpstr>
      <vt:lpstr>PowerPoint Presentation</vt:lpstr>
      <vt:lpstr>PowerPoint Presentation</vt:lpstr>
      <vt:lpstr>Establish Rapport </vt:lpstr>
      <vt:lpstr>De-escalation </vt:lpstr>
      <vt:lpstr>What does this look like</vt:lpstr>
      <vt:lpstr> Three Basic Listening Modes</vt:lpstr>
      <vt:lpstr>Competitive or Combative Listening</vt:lpstr>
      <vt:lpstr>In Passive or Attentive Listening</vt:lpstr>
      <vt:lpstr>Active or Reflective Listening</vt:lpstr>
      <vt:lpstr>Active or Reflective Listening</vt:lpstr>
      <vt:lpstr>Clarifying Communication</vt:lpstr>
      <vt:lpstr>Several other possible benefits occur with active listening:</vt:lpstr>
      <vt:lpstr>Emotional release</vt:lpstr>
      <vt:lpstr>Avoiding common mistakes</vt:lpstr>
      <vt:lpstr>Emotional population</vt:lpstr>
      <vt:lpstr>PowerPoint Presentation</vt:lpstr>
      <vt:lpstr>Calming the storm</vt:lpstr>
      <vt:lpstr>Breathing techniques </vt:lpstr>
      <vt:lpstr>Goals of C.I.T.</vt:lpstr>
      <vt:lpstr>PowerPoint Presentation</vt:lpstr>
    </vt:vector>
  </TitlesOfParts>
  <Company>Northampton 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De-escalating youth</dc:title>
  <dc:creator>Joshua Wallace</dc:creator>
  <cp:lastModifiedBy>Boyle, Cynthia</cp:lastModifiedBy>
  <cp:revision>11</cp:revision>
  <dcterms:created xsi:type="dcterms:W3CDTF">2024-03-30T12:58:34Z</dcterms:created>
  <dcterms:modified xsi:type="dcterms:W3CDTF">2024-06-03T11:46:13Z</dcterms:modified>
</cp:coreProperties>
</file>